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Outfit Extra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60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1493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Segmentation &amp; EDA on Superstore Sales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01410" y="3482763"/>
            <a:ext cx="7556421" cy="2179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performs RFM Segmentation and Exploratory Data Analysis (EDA) on a Superstore Sales dataset using MySQL. The goal is to uncover key business insights, such as sales recency, frequency, monetary trends, profitability, customer segmentation, and regional performance.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137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70036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27" y="6080641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056054"/>
            <a:ext cx="231445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Sushanto Roy</a:t>
            </a:r>
            <a:endParaRPr lang="en-US" sz="22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0EC44399-5205-4205-80E6-467668CE7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301" y="398264"/>
            <a:ext cx="8207573" cy="451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Segment Analysis &amp; Recommendations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3498056" y="1501378"/>
            <a:ext cx="2083237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Churned Customers (613)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05301" y="1813560"/>
            <a:ext cx="5075992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Largest segment with low average spend of $496. These customers haven't purchased recently and require targeted re-engagement campaigns. Consider win-back promotions with special discounts or personalized communications highlighting new products that match their previous interests.</a:t>
            </a:r>
            <a:endParaRPr lang="en-US" sz="11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868" y="1691640"/>
            <a:ext cx="3034546" cy="303454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420564" y="2440186"/>
            <a:ext cx="70366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048988" y="1138238"/>
            <a:ext cx="1868448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Loyal Customers (424)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9048988" y="1450419"/>
            <a:ext cx="5076111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High-value customers with average spend of $8,430. These are the bedrock of the business, providing consistent revenue. Implement loyalty rewards, early access to new products, and VIP services to maintain their engagement and increase their lifetime value.</a:t>
            </a:r>
            <a:endParaRPr lang="en-US" sz="11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868" y="1691640"/>
            <a:ext cx="3034546" cy="303454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91306" y="2054304"/>
            <a:ext cx="103942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9121140" y="2590919"/>
            <a:ext cx="2572464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Slipping Away Customers (337)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9121140" y="2903101"/>
            <a:ext cx="5003959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High-value customers at risk with average spend of $7,016. These customers represent significant revenue that could be lost. Prioritize immediate retention efforts with personalized outreach, loyalty incentives, and focused customer service to address any potential issues.</a:t>
            </a:r>
            <a:endParaRPr lang="en-US" sz="11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868" y="1691640"/>
            <a:ext cx="3034546" cy="303454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325683" y="3064431"/>
            <a:ext cx="102751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9048988" y="4043601"/>
            <a:ext cx="2037636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Potential Churners (328)</a:t>
            </a: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9048988" y="4355783"/>
            <a:ext cx="5076111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Moderate spenders ($1,020) showing declining engagement. Proactive intervention is needed to prevent these customers from fully churning. Implement satisfaction surveys, targeted offers based on past purchases, and engagement campaigns to rebuild connection.</a:t>
            </a:r>
            <a:endParaRPr lang="en-US" sz="11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7868" y="1691640"/>
            <a:ext cx="3034546" cy="303454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587972" y="4074557"/>
            <a:ext cx="110609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3776305" y="3680341"/>
            <a:ext cx="1804988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New Customers (20)</a:t>
            </a:r>
            <a:endParaRPr lang="en-US" sz="1400" dirty="0"/>
          </a:p>
        </p:txBody>
      </p:sp>
      <p:sp>
        <p:nvSpPr>
          <p:cNvPr id="20" name="Text 14"/>
          <p:cNvSpPr/>
          <p:nvPr/>
        </p:nvSpPr>
        <p:spPr>
          <a:xfrm>
            <a:off x="505301" y="3992523"/>
            <a:ext cx="5075992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Smallest segment with low average spend of $180. These recent acquisitions need nurturing to develop purchasing habits. Focus on onboarding communications, educational content about product value, and entry-level promotions to encourage repeat purchases.</a:t>
            </a:r>
            <a:endParaRPr lang="en-US" sz="1100" dirty="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7868" y="1691640"/>
            <a:ext cx="3034546" cy="3034546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404491" y="3688675"/>
            <a:ext cx="102513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1400" dirty="0"/>
          </a:p>
        </p:txBody>
      </p:sp>
      <p:sp>
        <p:nvSpPr>
          <p:cNvPr id="23" name="Text 16"/>
          <p:cNvSpPr/>
          <p:nvPr/>
        </p:nvSpPr>
        <p:spPr>
          <a:xfrm>
            <a:off x="505301" y="5442109"/>
            <a:ext cx="13619798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Query:</a:t>
            </a:r>
            <a:endParaRPr lang="en-US" sz="1100" dirty="0"/>
          </a:p>
        </p:txBody>
      </p:sp>
      <p:sp>
        <p:nvSpPr>
          <p:cNvPr id="24" name="Shape 17"/>
          <p:cNvSpPr/>
          <p:nvPr/>
        </p:nvSpPr>
        <p:spPr>
          <a:xfrm>
            <a:off x="505301" y="5835491"/>
            <a:ext cx="13619798" cy="1602343"/>
          </a:xfrm>
          <a:prstGeom prst="roundRect">
            <a:avLst>
              <a:gd name="adj" fmla="val 3785"/>
            </a:avLst>
          </a:prstGeom>
          <a:solidFill>
            <a:srgbClr val="D7D2F9"/>
          </a:solidFill>
          <a:ln/>
        </p:spPr>
      </p:sp>
      <p:sp>
        <p:nvSpPr>
          <p:cNvPr id="25" name="Shape 18"/>
          <p:cNvSpPr/>
          <p:nvPr/>
        </p:nvSpPr>
        <p:spPr>
          <a:xfrm>
            <a:off x="498158" y="5835491"/>
            <a:ext cx="13634085" cy="1602343"/>
          </a:xfrm>
          <a:prstGeom prst="roundRect">
            <a:avLst>
              <a:gd name="adj" fmla="val 1352"/>
            </a:avLst>
          </a:prstGeom>
          <a:solidFill>
            <a:srgbClr val="D7D2F9"/>
          </a:solidFill>
          <a:ln/>
        </p:spPr>
      </p:sp>
      <p:sp>
        <p:nvSpPr>
          <p:cNvPr id="26" name="Text 19"/>
          <p:cNvSpPr/>
          <p:nvPr/>
        </p:nvSpPr>
        <p:spPr>
          <a:xfrm>
            <a:off x="642461" y="5943719"/>
            <a:ext cx="13345478" cy="1385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</a:t>
            </a:r>
            <a:endParaRPr lang="en-US" sz="11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CUSTOMER_SEGMENT,</a:t>
            </a:r>
            <a:endParaRPr lang="en-US" sz="11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COUNT(*) AS NUMBER_OF_CUSTOMERS,</a:t>
            </a:r>
            <a:endParaRPr lang="en-US" sz="11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ROUND(AVG(MONETARY_VALUE),0) AS AVERAGE_MONETARY_VALUE</a:t>
            </a:r>
            <a:endParaRPr lang="en-US" sz="11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RFM_ANALYSIS</a:t>
            </a:r>
            <a:endParaRPr lang="en-US" sz="11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CUSTOMER_SEGMENT;</a:t>
            </a:r>
            <a:endParaRPr lang="en-US" sz="1100" dirty="0"/>
          </a:p>
        </p:txBody>
      </p:sp>
      <p:sp>
        <p:nvSpPr>
          <p:cNvPr id="27" name="Text 20"/>
          <p:cNvSpPr/>
          <p:nvPr/>
        </p:nvSpPr>
        <p:spPr>
          <a:xfrm>
            <a:off x="505301" y="7600236"/>
            <a:ext cx="13619798" cy="230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analysis reveals significant opportunities to improve customer retention and increase revenue through targeted marketing strategies tailored to each segment's characteristics and value potential.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57287" y="2723403"/>
            <a:ext cx="615791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Preparation Process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4494" y="4613315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4396" y="4689753"/>
            <a:ext cx="11942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24270" y="390093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 Loading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1713" y="4613315"/>
            <a:ext cx="3601164" cy="2286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Loaded the superstore_sales_data dataset into MySQL database environment for analysis. The dataset contains comprehensive sales information including customer details, product information, and transaction records.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83029" y="4613315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24475" y="4689753"/>
            <a:ext cx="17633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846326" y="461331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Exploration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846326" y="5054560"/>
            <a:ext cx="3601164" cy="1960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Explored the dataset structure using SQL queries to ensure proper formatting and understand available fields. This helped identify key attributes for analysis and potential data quality issues.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51563" y="4613315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4081" y="4689753"/>
            <a:ext cx="174188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0314861" y="4613315"/>
            <a:ext cx="292298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Date Format Conversion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14861" y="5054560"/>
            <a:ext cx="3601164" cy="1633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Converted order date and ship date columns into the correct date format using STR_TO_DATE() function to enable proper temporal analysis and calculation of recency metrics.</a:t>
            </a: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00AC5B-4879-4E49-94BC-451AC20A2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43" y="234672"/>
            <a:ext cx="13989424" cy="19602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11" y="666512"/>
            <a:ext cx="7572970" cy="554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Exploratory Data Analysis Approach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11" y="1487091"/>
            <a:ext cx="887135" cy="15899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4150" y="1664494"/>
            <a:ext cx="3006685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Identify Top-Selling Products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74150" y="2048113"/>
            <a:ext cx="6748939" cy="851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Aggregated total sales by product to discover which items generate the most revenue. This helps in understanding product performance and identifying potential focus areas for inventory management.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911" y="3077051"/>
            <a:ext cx="887135" cy="158996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4150" y="3254454"/>
            <a:ext cx="3731657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Determine Most Profitable Products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74150" y="3638074"/>
            <a:ext cx="6748939" cy="851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Calculated total profit by product to identify which items contribute most to the bottom line. This analysis reveals products with high margin potential versus high volume but low margin items.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911" y="4667012"/>
            <a:ext cx="887135" cy="158996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4150" y="4844415"/>
            <a:ext cx="3256478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Analyze Category Performance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74150" y="5228034"/>
            <a:ext cx="6748939" cy="851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Examined sales and profit trends by product categories to understand which segments drive business growth. This provides strategic insights for category management and expansion decisions.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911" y="6256973"/>
            <a:ext cx="887135" cy="130611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74150" y="6434376"/>
            <a:ext cx="2940129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Examine Customer Behavior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74150" y="6817995"/>
            <a:ext cx="6748939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Analyzed customer purchase frequency and total spending to understand buying patterns and identify high-value customers for personalized marketing.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5771" y="425172"/>
            <a:ext cx="368391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Top 10 Products by Sales</a:t>
            </a:r>
            <a:endParaRPr lang="en-US" sz="2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71" y="1092398"/>
            <a:ext cx="7875984" cy="44105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5771" y="5649397"/>
            <a:ext cx="1371885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Query:</a:t>
            </a:r>
            <a:endParaRPr lang="en-US" sz="1000" dirty="0"/>
          </a:p>
        </p:txBody>
      </p:sp>
      <p:sp>
        <p:nvSpPr>
          <p:cNvPr id="5" name="Shape 2"/>
          <p:cNvSpPr/>
          <p:nvPr/>
        </p:nvSpPr>
        <p:spPr>
          <a:xfrm>
            <a:off x="455771" y="6004203"/>
            <a:ext cx="13718858" cy="1445419"/>
          </a:xfrm>
          <a:prstGeom prst="roundRect">
            <a:avLst>
              <a:gd name="adj" fmla="val 3784"/>
            </a:avLst>
          </a:prstGeom>
          <a:solidFill>
            <a:srgbClr val="D7D2F9"/>
          </a:solidFill>
          <a:ln/>
        </p:spPr>
      </p:sp>
      <p:sp>
        <p:nvSpPr>
          <p:cNvPr id="6" name="Shape 3"/>
          <p:cNvSpPr/>
          <p:nvPr/>
        </p:nvSpPr>
        <p:spPr>
          <a:xfrm>
            <a:off x="449342" y="6004203"/>
            <a:ext cx="13731716" cy="1445419"/>
          </a:xfrm>
          <a:prstGeom prst="roundRect">
            <a:avLst>
              <a:gd name="adj" fmla="val 1351"/>
            </a:avLst>
          </a:prstGeom>
          <a:solidFill>
            <a:srgbClr val="D7D2F9"/>
          </a:solidFill>
          <a:ln/>
        </p:spPr>
      </p:sp>
      <p:sp>
        <p:nvSpPr>
          <p:cNvPr id="7" name="Text 4"/>
          <p:cNvSpPr/>
          <p:nvPr/>
        </p:nvSpPr>
        <p:spPr>
          <a:xfrm>
            <a:off x="579477" y="6101834"/>
            <a:ext cx="13471446" cy="1250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PRODUCT_NAME,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SUM(SALES) AS TOTAL_SALES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SUPERSTORE_SALES_DATA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PRODUCT_NAME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 BY TOTAL_SALES DESC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LIMIT 10;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55771" y="7596068"/>
            <a:ext cx="1371885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analysis reveals that high-ticket office furniture and advanced electronics dominate the top-selling products, with the Global Troy Executive Leather Tilter chair leading at $194,026 in sales.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8035" y="367665"/>
            <a:ext cx="4951690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Top 10 Most Profitable Products</a:t>
            </a:r>
            <a:endParaRPr lang="en-US" sz="2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35" y="1052989"/>
            <a:ext cx="8073390" cy="45210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8035" y="5724406"/>
            <a:ext cx="13694331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Query:</a:t>
            </a: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468035" y="6088618"/>
            <a:ext cx="13694331" cy="1269683"/>
          </a:xfrm>
          <a:prstGeom prst="roundRect">
            <a:avLst>
              <a:gd name="adj" fmla="val 4424"/>
            </a:avLst>
          </a:prstGeom>
          <a:solidFill>
            <a:srgbClr val="D7D2F9"/>
          </a:solidFill>
          <a:ln/>
        </p:spPr>
      </p:sp>
      <p:sp>
        <p:nvSpPr>
          <p:cNvPr id="6" name="Shape 3"/>
          <p:cNvSpPr/>
          <p:nvPr/>
        </p:nvSpPr>
        <p:spPr>
          <a:xfrm>
            <a:off x="461367" y="6088618"/>
            <a:ext cx="13707666" cy="1269683"/>
          </a:xfrm>
          <a:prstGeom prst="roundRect">
            <a:avLst>
              <a:gd name="adj" fmla="val 1580"/>
            </a:avLst>
          </a:prstGeom>
          <a:solidFill>
            <a:srgbClr val="D7D2F9"/>
          </a:solidFill>
          <a:ln/>
        </p:spPr>
      </p:sp>
      <p:sp>
        <p:nvSpPr>
          <p:cNvPr id="7" name="Text 4"/>
          <p:cNvSpPr/>
          <p:nvPr/>
        </p:nvSpPr>
        <p:spPr>
          <a:xfrm>
            <a:off x="595074" y="6188869"/>
            <a:ext cx="13440251" cy="1069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Product_Name, SUM(Profit) AS Total_profit</a:t>
            </a:r>
            <a:endParaRPr lang="en-US" sz="1050" dirty="0"/>
          </a:p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SUPERSTORE_SALES_DATA</a:t>
            </a:r>
            <a:endParaRPr lang="en-US" sz="1050" dirty="0"/>
          </a:p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Product_Name</a:t>
            </a:r>
            <a:endParaRPr lang="en-US" sz="1050" dirty="0"/>
          </a:p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 BY Total_profit DESC</a:t>
            </a:r>
            <a:endParaRPr lang="en-US" sz="1050" dirty="0"/>
          </a:p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LIMIT 10;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468035" y="7508677"/>
            <a:ext cx="13694331" cy="427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6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Global Troy Executive Leather chair stands out with $79,509 in profit, more than double the next most profitable item. Office equipment like binding machines and printers dominate the list, indicating these product categories maintain strong profit margins.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9004"/>
            <a:ext cx="79302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Calculation Methodology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Recency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792153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Calculated days since the last purchase for each customer using the DATEDIFF function between the maximum order date in the dataset and each customer's most recent order date.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50794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Frequency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5792153"/>
            <a:ext cx="412087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Counted total distinct purchases made by each customer using COUNT(DISTINCT ORDER_ID) to understand how often customers engage with the business.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5079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301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Monetary Value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5792153"/>
            <a:ext cx="41207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Summed total revenue generated by each customer using SUM(SALES) to determine their lifetime value and spending power within the business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14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Scoring System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44547"/>
            <a:ext cx="3005495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93790" y="36115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Rank Customers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01941"/>
            <a:ext cx="3005495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Ranked customers into 4 segments for Recency, Frequency, and Monetary metrics using NTILE(4) SQL function. This creates quartiles for each dimension, allowing for consistent comparison across different metrics.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4139446" y="2704267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139446" y="3271242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Assign Individual Scores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39446" y="4115991"/>
            <a:ext cx="30056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Assigned R, F, and M scores ranging from 1 (low value to business) to 4 (high value to business) for each dimension. For Recency, a lower number of days since last purchase results in a higher score.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85221" y="2363986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485221" y="2930962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Create Combined Score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85221" y="3775710"/>
            <a:ext cx="3005614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Generated a combined RFM score by concatenating individual dimension scores (e.g., 444 for best customers, 111 for least engaged customers). 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0830997" y="2023824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830997" y="2590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Map to Segments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830997" y="3081218"/>
            <a:ext cx="300561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Used SQL CASE statements to map RFM score combinations to meaningful customer segments that represent different relationship stages and business value.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007" y="490299"/>
            <a:ext cx="6617494" cy="557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Category Performance Analysis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624007" y="1404104"/>
            <a:ext cx="4341971" cy="2468880"/>
          </a:xfrm>
          <a:prstGeom prst="roundRect">
            <a:avLst>
              <a:gd name="adj" fmla="val 303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09863" y="1589961"/>
            <a:ext cx="2228969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Technology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09863" y="1975485"/>
            <a:ext cx="3970258" cy="1711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Generates the highest total sales at $3,507,113.42, but delivers just $688,056.59 in profit, indicating lower margin products. Technology products may benefit from bundling strategies or value-added services to improve profitability.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5144214" y="1404104"/>
            <a:ext cx="4341971" cy="2468880"/>
          </a:xfrm>
          <a:prstGeom prst="roundRect">
            <a:avLst>
              <a:gd name="adj" fmla="val 303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330071" y="1589961"/>
            <a:ext cx="2228969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Furniture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0071" y="1975485"/>
            <a:ext cx="3970258" cy="1426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Ranks second in sales with $2,997,619.10 but leads in profitability with $1,216,151.00. This category offers the best return on investment with high margins, suggesting potential for expansion and premium positioning.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9664422" y="1404104"/>
            <a:ext cx="4341971" cy="2468880"/>
          </a:xfrm>
          <a:prstGeom prst="roundRect">
            <a:avLst>
              <a:gd name="adj" fmla="val 303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50279" y="1589961"/>
            <a:ext cx="2228969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Office Supplies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50279" y="1975485"/>
            <a:ext cx="3970258" cy="1426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smallest category with $2,193,243.65 in sales and $440,488.39 in profit. Though lower in volume, these products may serve as entry points for customer relationships and complement higher-value purchases.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24007" y="4073485"/>
            <a:ext cx="1338238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Query: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624007" y="4559260"/>
            <a:ext cx="13382387" cy="1408509"/>
          </a:xfrm>
          <a:prstGeom prst="roundRect">
            <a:avLst>
              <a:gd name="adj" fmla="val 5317"/>
            </a:avLst>
          </a:prstGeom>
          <a:solidFill>
            <a:srgbClr val="D7D2F9"/>
          </a:solidFill>
          <a:ln/>
        </p:spPr>
      </p:sp>
      <p:sp>
        <p:nvSpPr>
          <p:cNvPr id="14" name="Shape 12"/>
          <p:cNvSpPr/>
          <p:nvPr/>
        </p:nvSpPr>
        <p:spPr>
          <a:xfrm>
            <a:off x="615196" y="4559260"/>
            <a:ext cx="13400008" cy="1408509"/>
          </a:xfrm>
          <a:prstGeom prst="roundRect">
            <a:avLst>
              <a:gd name="adj" fmla="val 1899"/>
            </a:avLst>
          </a:prstGeom>
          <a:solidFill>
            <a:srgbClr val="D7D2F9"/>
          </a:solidFill>
          <a:ln/>
        </p:spPr>
      </p:sp>
      <p:sp>
        <p:nvSpPr>
          <p:cNvPr id="15" name="Text 13"/>
          <p:cNvSpPr/>
          <p:nvPr/>
        </p:nvSpPr>
        <p:spPr>
          <a:xfrm>
            <a:off x="793433" y="4692968"/>
            <a:ext cx="13043535" cy="114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PRODUCT_CATEGORY, SUM(Sales) AS TOTAL_SALES, SUM(Profit) AS TOTAL_PROFIT</a:t>
            </a:r>
            <a:endParaRPr lang="en-US" sz="140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SUPERSTORE_SALES_DATA</a:t>
            </a:r>
            <a:endParaRPr lang="en-US" sz="140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PRODUCT_CATEGORY</a:t>
            </a:r>
            <a:endParaRPr lang="en-US" sz="140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 BY TOTAL_SALES DESC;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624007" y="6257330"/>
            <a:ext cx="4282440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40.5%</a:t>
            </a:r>
            <a:endParaRPr lang="en-US" sz="4600" dirty="0"/>
          </a:p>
        </p:txBody>
      </p:sp>
      <p:sp>
        <p:nvSpPr>
          <p:cNvPr id="17" name="Text 15"/>
          <p:cNvSpPr/>
          <p:nvPr/>
        </p:nvSpPr>
        <p:spPr>
          <a:xfrm>
            <a:off x="1554956" y="7068503"/>
            <a:ext cx="2420541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Furniture Profit Margin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24007" y="7454027"/>
            <a:ext cx="428244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Highest margin category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5173861" y="6257330"/>
            <a:ext cx="4282559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19.6%</a:t>
            </a:r>
            <a:endParaRPr lang="en-US" sz="4600" dirty="0"/>
          </a:p>
        </p:txBody>
      </p:sp>
      <p:sp>
        <p:nvSpPr>
          <p:cNvPr id="20" name="Text 18"/>
          <p:cNvSpPr/>
          <p:nvPr/>
        </p:nvSpPr>
        <p:spPr>
          <a:xfrm>
            <a:off x="5999083" y="7068503"/>
            <a:ext cx="2632115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Technology Profit Margin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5173861" y="7454027"/>
            <a:ext cx="428255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Lowest margin category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9723834" y="6257330"/>
            <a:ext cx="4282559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20.1%</a:t>
            </a:r>
            <a:endParaRPr lang="en-US" sz="4600" dirty="0"/>
          </a:p>
        </p:txBody>
      </p:sp>
      <p:sp>
        <p:nvSpPr>
          <p:cNvPr id="23" name="Text 21"/>
          <p:cNvSpPr/>
          <p:nvPr/>
        </p:nvSpPr>
        <p:spPr>
          <a:xfrm>
            <a:off x="10679192" y="7068503"/>
            <a:ext cx="2371725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Office Supplies Margin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723834" y="7454027"/>
            <a:ext cx="428255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Middle performer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860" y="319564"/>
            <a:ext cx="4780598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Segmentation Implementation</a:t>
            </a:r>
            <a:endParaRPr lang="en-US" sz="2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185" y="910828"/>
            <a:ext cx="1710452" cy="6648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31193" y="1210151"/>
            <a:ext cx="56317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4830008" y="1026200"/>
            <a:ext cx="1613059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Score Combination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4830008" y="1275755"/>
            <a:ext cx="1613059" cy="184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Creating unique segments</a:t>
            </a:r>
            <a:endParaRPr lang="en-US" sz="900" dirty="0"/>
          </a:p>
        </p:txBody>
      </p:sp>
      <p:sp>
        <p:nvSpPr>
          <p:cNvPr id="7" name="Shape 4"/>
          <p:cNvSpPr/>
          <p:nvPr/>
        </p:nvSpPr>
        <p:spPr>
          <a:xfrm>
            <a:off x="4743450" y="1586270"/>
            <a:ext cx="9454277" cy="7620"/>
          </a:xfrm>
          <a:prstGeom prst="roundRect">
            <a:avLst>
              <a:gd name="adj" fmla="val 636161"/>
            </a:avLst>
          </a:prstGeom>
          <a:solidFill>
            <a:srgbClr val="BDB8DF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959" y="1604486"/>
            <a:ext cx="3421023" cy="66484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17858" y="1821418"/>
            <a:ext cx="83106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5685353" y="1719858"/>
            <a:ext cx="1428393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R, F, M Scoring</a:t>
            </a:r>
            <a:endParaRPr lang="en-US" sz="1100" dirty="0"/>
          </a:p>
        </p:txBody>
      </p:sp>
      <p:sp>
        <p:nvSpPr>
          <p:cNvPr id="11" name="Text 7"/>
          <p:cNvSpPr/>
          <p:nvPr/>
        </p:nvSpPr>
        <p:spPr>
          <a:xfrm>
            <a:off x="5685353" y="1969413"/>
            <a:ext cx="1428393" cy="184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Using NTILE(4) for quartiles</a:t>
            </a:r>
            <a:endParaRPr lang="en-US" sz="900" dirty="0"/>
          </a:p>
        </p:txBody>
      </p:sp>
      <p:sp>
        <p:nvSpPr>
          <p:cNvPr id="12" name="Shape 8"/>
          <p:cNvSpPr/>
          <p:nvPr/>
        </p:nvSpPr>
        <p:spPr>
          <a:xfrm>
            <a:off x="5598795" y="2279928"/>
            <a:ext cx="8598932" cy="7620"/>
          </a:xfrm>
          <a:prstGeom prst="roundRect">
            <a:avLst>
              <a:gd name="adj" fmla="val 636161"/>
            </a:avLst>
          </a:prstGeom>
          <a:solidFill>
            <a:srgbClr val="BDB8DF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3614" y="2298144"/>
            <a:ext cx="5131594" cy="66484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18215" y="2515076"/>
            <a:ext cx="82153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6540579" y="2413516"/>
            <a:ext cx="1506260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RFM Value Calculation</a:t>
            </a:r>
            <a:endParaRPr lang="en-US" sz="1100" dirty="0"/>
          </a:p>
        </p:txBody>
      </p:sp>
      <p:sp>
        <p:nvSpPr>
          <p:cNvPr id="16" name="Text 11"/>
          <p:cNvSpPr/>
          <p:nvPr/>
        </p:nvSpPr>
        <p:spPr>
          <a:xfrm>
            <a:off x="6540579" y="2663071"/>
            <a:ext cx="1584365" cy="184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Recency, Frequency, Monetary</a:t>
            </a:r>
            <a:endParaRPr lang="en-US" sz="900" dirty="0"/>
          </a:p>
        </p:txBody>
      </p:sp>
      <p:sp>
        <p:nvSpPr>
          <p:cNvPr id="17" name="Shape 12"/>
          <p:cNvSpPr/>
          <p:nvPr/>
        </p:nvSpPr>
        <p:spPr>
          <a:xfrm>
            <a:off x="6454021" y="2973586"/>
            <a:ext cx="7743706" cy="7620"/>
          </a:xfrm>
          <a:prstGeom prst="roundRect">
            <a:avLst>
              <a:gd name="adj" fmla="val 636161"/>
            </a:avLst>
          </a:prstGeom>
          <a:solidFill>
            <a:srgbClr val="BDB8DF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388" y="2991803"/>
            <a:ext cx="6842165" cy="66484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15239" y="3208734"/>
            <a:ext cx="88463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1100" dirty="0"/>
          </a:p>
        </p:txBody>
      </p:sp>
      <p:sp>
        <p:nvSpPr>
          <p:cNvPr id="20" name="Text 14"/>
          <p:cNvSpPr/>
          <p:nvPr/>
        </p:nvSpPr>
        <p:spPr>
          <a:xfrm>
            <a:off x="7395924" y="3107174"/>
            <a:ext cx="1679377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Purchase Data</a:t>
            </a:r>
            <a:endParaRPr lang="en-US" sz="1100" dirty="0"/>
          </a:p>
        </p:txBody>
      </p:sp>
      <p:sp>
        <p:nvSpPr>
          <p:cNvPr id="21" name="Text 15"/>
          <p:cNvSpPr/>
          <p:nvPr/>
        </p:nvSpPr>
        <p:spPr>
          <a:xfrm>
            <a:off x="7395924" y="3356729"/>
            <a:ext cx="1679377" cy="184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Transaction history</a:t>
            </a:r>
            <a:endParaRPr lang="en-US" sz="900" dirty="0"/>
          </a:p>
        </p:txBody>
      </p:sp>
      <p:sp>
        <p:nvSpPr>
          <p:cNvPr id="22" name="Text 16"/>
          <p:cNvSpPr/>
          <p:nvPr/>
        </p:nvSpPr>
        <p:spPr>
          <a:xfrm>
            <a:off x="403860" y="3786426"/>
            <a:ext cx="13822680" cy="369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implementation process begins with collecting customer purchase data and calculating the raw RFM values. SQL's NTILE function divides customers into quartiles for each dimension, generating scores from 1-4. These are combined into an RFM score combination like "444" for the most valuable customers.</a:t>
            </a:r>
            <a:endParaRPr lang="en-US" sz="900" dirty="0"/>
          </a:p>
        </p:txBody>
      </p:sp>
      <p:sp>
        <p:nvSpPr>
          <p:cNvPr id="23" name="Text 17"/>
          <p:cNvSpPr/>
          <p:nvPr/>
        </p:nvSpPr>
        <p:spPr>
          <a:xfrm>
            <a:off x="403860" y="4285298"/>
            <a:ext cx="13822680" cy="184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Query:</a:t>
            </a:r>
            <a:endParaRPr lang="en-US" sz="900" dirty="0"/>
          </a:p>
        </p:txBody>
      </p:sp>
      <p:sp>
        <p:nvSpPr>
          <p:cNvPr id="24" name="Shape 18"/>
          <p:cNvSpPr/>
          <p:nvPr/>
        </p:nvSpPr>
        <p:spPr>
          <a:xfrm>
            <a:off x="403860" y="4599623"/>
            <a:ext cx="13822680" cy="3310414"/>
          </a:xfrm>
          <a:prstGeom prst="roundRect">
            <a:avLst>
              <a:gd name="adj" fmla="val 1464"/>
            </a:avLst>
          </a:prstGeom>
          <a:solidFill>
            <a:srgbClr val="D7D2F9"/>
          </a:solidFill>
          <a:ln/>
        </p:spPr>
      </p:sp>
      <p:sp>
        <p:nvSpPr>
          <p:cNvPr id="25" name="Shape 19"/>
          <p:cNvSpPr/>
          <p:nvPr/>
        </p:nvSpPr>
        <p:spPr>
          <a:xfrm>
            <a:off x="398145" y="4599623"/>
            <a:ext cx="13834110" cy="3310414"/>
          </a:xfrm>
          <a:prstGeom prst="roundRect">
            <a:avLst>
              <a:gd name="adj" fmla="val 523"/>
            </a:avLst>
          </a:prstGeom>
          <a:solidFill>
            <a:srgbClr val="D7D2F9"/>
          </a:solidFill>
          <a:ln/>
        </p:spPr>
      </p:sp>
      <p:sp>
        <p:nvSpPr>
          <p:cNvPr id="26" name="Text 20"/>
          <p:cNvSpPr/>
          <p:nvPr/>
        </p:nvSpPr>
        <p:spPr>
          <a:xfrm>
            <a:off x="513517" y="4686181"/>
            <a:ext cx="13603367" cy="3137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OR REPLACE VIEW RFM_SCORE_DATA AS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WITH RFM_SEGMENTATION AS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(SELECT CUSTOMER_NAME,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datediff((SELECT MAX(ORDER_DATE) FROM SUPERSTORE_SALES_DATA), MAX(ORDER_DATE)) AS RECENCY_VALUE,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COUNT(DISTINCT ORDER_ID) AS FREQUENCY_VALUE,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ROUND(SUM(SALES),0) AS MONETARY_VALUE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SUPERSTORE_SALES_DATA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 CUSTOMER_NAME),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RFM_SCORE AS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(SELECT RFM.*, NTILE(4) OVER (ORDER BY RECENCY_VALUE DESC) AS R_SCORE,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NTILE(4) OVER (ORDER BY FREQUENCY_VALUE ASC) AS F_SCORE,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NTILE(4) OVER (ORDER BY MONETARY_VALUE ASC) AS M_SCORE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RFM_SEGMENTATION AS RFM)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R.CUSTOMER_NAME, R.RECENCY_VALUE, R_SCORE, R.FREQUENCY_VALUE, F_SCORE,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R.MONETARY_VALUE, M_SCORE, (R_SCORE + F_SCORE + M_SCORE) AS TOTAL_RFM_SCORE,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CONCAT_WS('', R_SCORE, F_SCORE, M_SCORE) AS RFM_SCORE_COMBINATION</a:t>
            </a:r>
            <a:endParaRPr lang="en-US" sz="900" dirty="0"/>
          </a:p>
          <a:p>
            <a:pPr marL="0" indent="0">
              <a:lnSpc>
                <a:spcPts val="1450"/>
              </a:lnSpc>
              <a:buNone/>
            </a:pPr>
            <a:r>
              <a:rPr lang="en-US" sz="900" dirty="0">
                <a:solidFill>
                  <a:srgbClr val="2A2742"/>
                </a:solidFill>
                <a:highlight>
                  <a:srgbClr val="D7D2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RFM_SCORE AS R;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1467</Words>
  <Application>Microsoft Office PowerPoint</Application>
  <PresentationFormat>Custom</PresentationFormat>
  <Paragraphs>142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Consolas</vt:lpstr>
      <vt:lpstr>Arimo</vt:lpstr>
      <vt:lpstr>Arial</vt:lpstr>
      <vt:lpstr>Arimo Bold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Sushanto Roy</cp:lastModifiedBy>
  <cp:revision>4</cp:revision>
  <dcterms:created xsi:type="dcterms:W3CDTF">2025-03-03T14:13:38Z</dcterms:created>
  <dcterms:modified xsi:type="dcterms:W3CDTF">2025-03-03T14:33:53Z</dcterms:modified>
</cp:coreProperties>
</file>